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3"/>
  </p:notesMasterIdLst>
  <p:sldIdLst>
    <p:sldId id="256" r:id="rId2"/>
    <p:sldId id="257" r:id="rId3"/>
    <p:sldId id="269" r:id="rId4"/>
    <p:sldId id="267" r:id="rId5"/>
    <p:sldId id="258" r:id="rId6"/>
    <p:sldId id="260" r:id="rId7"/>
    <p:sldId id="261" r:id="rId8"/>
    <p:sldId id="262" r:id="rId9"/>
    <p:sldId id="266" r:id="rId10"/>
    <p:sldId id="263"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62" d="100"/>
          <a:sy n="62" d="100"/>
        </p:scale>
        <p:origin x="825"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0F73CD-DCA3-446F-8F97-619B4C5E6469}" type="datetimeFigureOut">
              <a:rPr lang="en-IN" smtClean="0"/>
              <a:t>14-02-2026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2727C-03ED-48D7-B881-D36E748CBE96}" type="slidenum">
              <a:rPr lang="en-IN" smtClean="0"/>
              <a:t>‹#›</a:t>
            </a:fld>
            <a:endParaRPr lang="en-IN"/>
          </a:p>
        </p:txBody>
      </p:sp>
    </p:spTree>
    <p:extLst>
      <p:ext uri="{BB962C8B-B14F-4D97-AF65-F5344CB8AC3E}">
        <p14:creationId xmlns:p14="http://schemas.microsoft.com/office/powerpoint/2010/main" val="2025423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62727C-03ED-48D7-B881-D36E748CBE96}" type="slidenum">
              <a:rPr lang="en-IN" smtClean="0"/>
              <a:t>4</a:t>
            </a:fld>
            <a:endParaRPr lang="en-IN"/>
          </a:p>
        </p:txBody>
      </p:sp>
    </p:spTree>
    <p:extLst>
      <p:ext uri="{BB962C8B-B14F-4D97-AF65-F5344CB8AC3E}">
        <p14:creationId xmlns:p14="http://schemas.microsoft.com/office/powerpoint/2010/main" val="171779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2/14/2026</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834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2/14/2026</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83367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2/14/2026</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0572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2/14/2026</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0929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2/14/2026</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3255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2/14/2026</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4951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2/14/2026</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31902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2/14/2026</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2761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2/14/2026</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2077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2/14/2026</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084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2/14/2026</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4707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2/14/2026</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9255966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twork connection abstract against a white background">
            <a:extLst>
              <a:ext uri="{FF2B5EF4-FFF2-40B4-BE49-F238E27FC236}">
                <a16:creationId xmlns:a16="http://schemas.microsoft.com/office/drawing/2014/main" id="{B18C2A00-C0DA-D147-F4EE-19C374B190C0}"/>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Lst>
          </a:blip>
          <a:srcRect t="15730"/>
          <a:stretch>
            <a:fillRect/>
          </a:stretch>
        </p:blipFill>
        <p:spPr>
          <a:xfrm>
            <a:off x="20" y="0"/>
            <a:ext cx="12191981" cy="685800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35A74-EB18-BB04-3ABD-04C43CE91995}"/>
              </a:ext>
            </a:extLst>
          </p:cNvPr>
          <p:cNvSpPr>
            <a:spLocks noGrp="1"/>
          </p:cNvSpPr>
          <p:nvPr>
            <p:ph type="ctrTitle"/>
          </p:nvPr>
        </p:nvSpPr>
        <p:spPr>
          <a:xfrm>
            <a:off x="404553" y="3091928"/>
            <a:ext cx="11282862" cy="2387600"/>
          </a:xfrm>
        </p:spPr>
        <p:txBody>
          <a:bodyPr>
            <a:noAutofit/>
          </a:bodyPr>
          <a:lstStyle/>
          <a:p>
            <a:r>
              <a:rPr lang="en-US" sz="5400" dirty="0"/>
              <a:t>Title:</a:t>
            </a:r>
            <a:br>
              <a:rPr lang="en-US" sz="5400" dirty="0"/>
            </a:br>
            <a:r>
              <a:rPr lang="en-IN" sz="5400" dirty="0">
                <a:solidFill>
                  <a:schemeClr val="accent1">
                    <a:lumMod val="20000"/>
                    <a:lumOff val="80000"/>
                  </a:schemeClr>
                </a:solidFill>
              </a:rPr>
              <a:t>Food Trends Understanding Customer Preferences</a:t>
            </a:r>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028A85-E6E1-93A6-C906-AEA7C7F719FB}"/>
              </a:ext>
            </a:extLst>
          </p:cNvPr>
          <p:cNvSpPr>
            <a:spLocks noGrp="1"/>
          </p:cNvSpPr>
          <p:nvPr>
            <p:ph type="subTitle" idx="1"/>
          </p:nvPr>
        </p:nvSpPr>
        <p:spPr>
          <a:xfrm>
            <a:off x="122945" y="5624945"/>
            <a:ext cx="9662952" cy="592975"/>
          </a:xfrm>
        </p:spPr>
        <p:txBody>
          <a:bodyPr anchor="ctr">
            <a:noAutofit/>
          </a:bodyPr>
          <a:lstStyle/>
          <a:p>
            <a:r>
              <a:rPr lang="en-US" sz="3600" dirty="0">
                <a:solidFill>
                  <a:schemeClr val="bg1"/>
                </a:solidFill>
                <a:latin typeface="Aparajita" panose="02020603050405020304" pitchFamily="18" charset="0"/>
                <a:cs typeface="Aparajita" panose="02020603050405020304" pitchFamily="18" charset="0"/>
              </a:rPr>
              <a:t>Name: Raghav Vyas		Mentor Name: Nityasree Mam</a:t>
            </a:r>
            <a:endParaRPr lang="en-IN" sz="3600" dirty="0">
              <a:solidFill>
                <a:schemeClr val="bg1"/>
              </a:solidFill>
              <a:latin typeface="Aparajita" panose="02020603050405020304" pitchFamily="18" charset="0"/>
              <a:cs typeface="Aparajita" panose="02020603050405020304" pitchFamily="18" charset="0"/>
            </a:endParaRPr>
          </a:p>
        </p:txBody>
      </p:sp>
      <p:sp>
        <p:nvSpPr>
          <p:cNvPr id="6" name="TextBox 5">
            <a:extLst>
              <a:ext uri="{FF2B5EF4-FFF2-40B4-BE49-F238E27FC236}">
                <a16:creationId xmlns:a16="http://schemas.microsoft.com/office/drawing/2014/main" id="{DC6542F5-6B88-F7F1-E09A-3282669FCA52}"/>
              </a:ext>
            </a:extLst>
          </p:cNvPr>
          <p:cNvSpPr txBox="1"/>
          <p:nvPr/>
        </p:nvSpPr>
        <p:spPr>
          <a:xfrm>
            <a:off x="-22" y="98304"/>
            <a:ext cx="12192002" cy="2154436"/>
          </a:xfrm>
          <a:prstGeom prst="rect">
            <a:avLst/>
          </a:prstGeom>
          <a:noFill/>
        </p:spPr>
        <p:txBody>
          <a:bodyPr wrap="square">
            <a:spAutoFit/>
          </a:bodyPr>
          <a:lstStyle/>
          <a:p>
            <a:pPr algn="ctr"/>
            <a:r>
              <a:rPr lang="en-IN" sz="5400" b="1" dirty="0">
                <a:solidFill>
                  <a:srgbClr val="0070C0"/>
                </a:solidFill>
              </a:rPr>
              <a:t>INFOSYS SPRINGBOARD</a:t>
            </a:r>
          </a:p>
          <a:p>
            <a:pPr algn="ctr"/>
            <a:r>
              <a:rPr lang="en-IN" sz="4400" b="1" dirty="0">
                <a:solidFill>
                  <a:srgbClr val="0070C0"/>
                </a:solidFill>
              </a:rPr>
              <a:t>VIRTUAL INTERNSHIP 6.0</a:t>
            </a:r>
          </a:p>
          <a:p>
            <a:pPr algn="ctr"/>
            <a:r>
              <a:rPr lang="en-IN" sz="3600" b="1" dirty="0">
                <a:solidFill>
                  <a:srgbClr val="0070C0"/>
                </a:solidFill>
              </a:rPr>
              <a:t>BATCH- 11 | GROUP- 1</a:t>
            </a:r>
            <a:endParaRPr lang="en-IN" sz="3600" dirty="0">
              <a:solidFill>
                <a:srgbClr val="0070C0"/>
              </a:solidFill>
            </a:endParaRPr>
          </a:p>
        </p:txBody>
      </p:sp>
    </p:spTree>
    <p:extLst>
      <p:ext uri="{BB962C8B-B14F-4D97-AF65-F5344CB8AC3E}">
        <p14:creationId xmlns:p14="http://schemas.microsoft.com/office/powerpoint/2010/main" val="2701052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F9B6579E-44B6-1787-06C4-E5D83FA72383}"/>
              </a:ext>
            </a:extLst>
          </p:cNvPr>
          <p:cNvSpPr>
            <a:spLocks noGrp="1"/>
          </p:cNvSpPr>
          <p:nvPr>
            <p:ph type="title"/>
          </p:nvPr>
        </p:nvSpPr>
        <p:spPr>
          <a:xfrm>
            <a:off x="612648" y="1078992"/>
            <a:ext cx="4114800" cy="1865376"/>
          </a:xfrm>
        </p:spPr>
        <p:txBody>
          <a:bodyPr anchor="t">
            <a:normAutofit/>
          </a:bodyPr>
          <a:lstStyle/>
          <a:p>
            <a:r>
              <a:rPr lang="en-IN" sz="3600"/>
              <a:t>Conclusion</a:t>
            </a:r>
          </a:p>
        </p:txBody>
      </p:sp>
      <p:sp>
        <p:nvSpPr>
          <p:cNvPr id="3" name="Content Placeholder 2">
            <a:extLst>
              <a:ext uri="{FF2B5EF4-FFF2-40B4-BE49-F238E27FC236}">
                <a16:creationId xmlns:a16="http://schemas.microsoft.com/office/drawing/2014/main" id="{8DE6AEB5-6ACF-7EEB-7368-E393372CD3C9}"/>
              </a:ext>
            </a:extLst>
          </p:cNvPr>
          <p:cNvSpPr>
            <a:spLocks noGrp="1"/>
          </p:cNvSpPr>
          <p:nvPr>
            <p:ph idx="1"/>
          </p:nvPr>
        </p:nvSpPr>
        <p:spPr>
          <a:xfrm>
            <a:off x="5340095" y="1078990"/>
            <a:ext cx="6324267" cy="5283389"/>
          </a:xfrm>
        </p:spPr>
        <p:txBody>
          <a:bodyPr>
            <a:normAutofit/>
          </a:bodyPr>
          <a:lstStyle/>
          <a:p>
            <a:r>
              <a:rPr lang="en-US" sz="2200" dirty="0"/>
              <a:t>Successfully analyzed a real-world restaurant dataset using Power BI to uncover meaningful food and customer trends.</a:t>
            </a:r>
          </a:p>
          <a:p>
            <a:r>
              <a:rPr lang="en-US" sz="2200" dirty="0"/>
              <a:t>Identified high-revenue cities, peak ordering patterns, and dominant cuisines, supporting data-driven business decisions.</a:t>
            </a:r>
          </a:p>
          <a:p>
            <a:r>
              <a:rPr lang="en-US" sz="2200" dirty="0"/>
              <a:t>Demonstrated the impact of restaurant consistency and quality on customer retention and overall performance.</a:t>
            </a:r>
          </a:p>
          <a:p>
            <a:r>
              <a:rPr lang="en-US" sz="2200" dirty="0"/>
              <a:t>Developed interactive, scalable dashboards that enable quick insights, comparison, and trend analysis.</a:t>
            </a:r>
          </a:p>
        </p:txBody>
      </p:sp>
      <p:pic>
        <p:nvPicPr>
          <p:cNvPr id="7" name="Picture 6">
            <a:extLst>
              <a:ext uri="{FF2B5EF4-FFF2-40B4-BE49-F238E27FC236}">
                <a16:creationId xmlns:a16="http://schemas.microsoft.com/office/drawing/2014/main" id="{497B922B-9F35-B831-C847-3B84AE7EBFE5}"/>
              </a:ext>
            </a:extLst>
          </p:cNvPr>
          <p:cNvPicPr>
            <a:picLocks noChangeAspect="1"/>
          </p:cNvPicPr>
          <p:nvPr/>
        </p:nvPicPr>
        <p:blipFill>
          <a:blip r:embed="rId2">
            <a:extLst>
              <a:ext uri="{28A0092B-C50C-407E-A947-70E740481C1C}">
                <a14:useLocalDpi xmlns:a14="http://schemas.microsoft.com/office/drawing/2010/main" val="0"/>
              </a:ext>
            </a:extLst>
          </a:blip>
          <a:srcRect l="4264" r="1230" b="2"/>
          <a:stretch>
            <a:fillRect/>
          </a:stretch>
        </p:blipFill>
        <p:spPr>
          <a:xfrm>
            <a:off x="10134" y="2528753"/>
            <a:ext cx="5099747" cy="3601877"/>
          </a:xfrm>
          <a:prstGeom prst="rect">
            <a:avLst/>
          </a:prstGeom>
        </p:spPr>
      </p:pic>
      <p:sp>
        <p:nvSpPr>
          <p:cNvPr id="14" name="Rectangle 13">
            <a:extLst>
              <a:ext uri="{FF2B5EF4-FFF2-40B4-BE49-F238E27FC236}">
                <a16:creationId xmlns:a16="http://schemas.microsoft.com/office/drawing/2014/main" id="{21B3977D-00DD-E3F0-9E7E-2330CBFDF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72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074E-293E-D9AD-37B5-D81A8CBDD3E3}"/>
              </a:ext>
            </a:extLst>
          </p:cNvPr>
          <p:cNvSpPr>
            <a:spLocks noGrp="1"/>
          </p:cNvSpPr>
          <p:nvPr>
            <p:ph type="title"/>
          </p:nvPr>
        </p:nvSpPr>
        <p:spPr/>
        <p:txBody>
          <a:bodyPr>
            <a:normAutofit/>
          </a:bodyPr>
          <a:lstStyle/>
          <a:p>
            <a:r>
              <a:rPr lang="en-US" sz="8800" dirty="0"/>
              <a:t>THANK YOU</a:t>
            </a:r>
            <a:endParaRPr lang="en-IN" sz="8800" dirty="0"/>
          </a:p>
        </p:txBody>
      </p:sp>
    </p:spTree>
    <p:extLst>
      <p:ext uri="{BB962C8B-B14F-4D97-AF65-F5344CB8AC3E}">
        <p14:creationId xmlns:p14="http://schemas.microsoft.com/office/powerpoint/2010/main" val="4136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EF69-D1D6-7FB5-4D7C-BFA6729E7616}"/>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1D53EA8D-8CA3-66E9-8F11-F8647B19314C}"/>
              </a:ext>
            </a:extLst>
          </p:cNvPr>
          <p:cNvSpPr>
            <a:spLocks noGrp="1"/>
          </p:cNvSpPr>
          <p:nvPr>
            <p:ph idx="1"/>
          </p:nvPr>
        </p:nvSpPr>
        <p:spPr>
          <a:xfrm>
            <a:off x="637775" y="2166897"/>
            <a:ext cx="11080376" cy="4364532"/>
          </a:xfrm>
        </p:spPr>
        <p:txBody>
          <a:bodyPr>
            <a:normAutofit lnSpcReduction="10000"/>
          </a:bodyPr>
          <a:lstStyle/>
          <a:p>
            <a:r>
              <a:rPr lang="en-US" dirty="0"/>
              <a:t>The main objective of this project is to analyze restaurant and food-related data to identify </a:t>
            </a:r>
            <a:r>
              <a:rPr lang="en-US" b="1" dirty="0"/>
              <a:t>customer behavior, food trends, restaurant performance, and quality consistency</a:t>
            </a:r>
            <a:r>
              <a:rPr lang="en-US" dirty="0"/>
              <a:t> using interactive Power BI dashboards.</a:t>
            </a:r>
          </a:p>
          <a:p>
            <a:endParaRPr lang="en-US" dirty="0"/>
          </a:p>
          <a:p>
            <a:r>
              <a:rPr lang="en-US" dirty="0"/>
              <a:t>This project aims to:</a:t>
            </a:r>
          </a:p>
          <a:p>
            <a:r>
              <a:rPr lang="en-US" dirty="0"/>
              <a:t>Transform raw restaurant data into meaningful insights</a:t>
            </a:r>
          </a:p>
          <a:p>
            <a:r>
              <a:rPr lang="en-US" dirty="0"/>
              <a:t>Understand ordering patterns and customer preferences</a:t>
            </a:r>
          </a:p>
          <a:p>
            <a:r>
              <a:rPr lang="en-US" dirty="0"/>
              <a:t>Evaluate restaurant performance and quality stability</a:t>
            </a:r>
          </a:p>
          <a:p>
            <a:r>
              <a:rPr lang="en-US" dirty="0"/>
              <a:t>Support data-driven decision-making using visual analytics</a:t>
            </a:r>
          </a:p>
        </p:txBody>
      </p:sp>
      <p:pic>
        <p:nvPicPr>
          <p:cNvPr id="9" name="Picture 8">
            <a:extLst>
              <a:ext uri="{FF2B5EF4-FFF2-40B4-BE49-F238E27FC236}">
                <a16:creationId xmlns:a16="http://schemas.microsoft.com/office/drawing/2014/main" id="{DBEE4F79-58DA-0A08-B921-477907687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963" y="-13661"/>
            <a:ext cx="3270837" cy="2180558"/>
          </a:xfrm>
          <a:prstGeom prst="rect">
            <a:avLst/>
          </a:prstGeom>
        </p:spPr>
      </p:pic>
    </p:spTree>
    <p:extLst>
      <p:ext uri="{BB962C8B-B14F-4D97-AF65-F5344CB8AC3E}">
        <p14:creationId xmlns:p14="http://schemas.microsoft.com/office/powerpoint/2010/main" val="495388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3A44-FF26-1C42-B8B7-980A37FEEDED}"/>
              </a:ext>
            </a:extLst>
          </p:cNvPr>
          <p:cNvSpPr>
            <a:spLocks noGrp="1"/>
          </p:cNvSpPr>
          <p:nvPr>
            <p:ph type="title"/>
          </p:nvPr>
        </p:nvSpPr>
        <p:spPr/>
        <p:txBody>
          <a:bodyPr/>
          <a:lstStyle/>
          <a:p>
            <a:r>
              <a:rPr lang="en-IN" dirty="0"/>
              <a:t>Project Description</a:t>
            </a:r>
          </a:p>
        </p:txBody>
      </p:sp>
      <p:sp>
        <p:nvSpPr>
          <p:cNvPr id="3" name="Content Placeholder 2">
            <a:extLst>
              <a:ext uri="{FF2B5EF4-FFF2-40B4-BE49-F238E27FC236}">
                <a16:creationId xmlns:a16="http://schemas.microsoft.com/office/drawing/2014/main" id="{FF071723-A7CE-D8C7-0FDE-17ADC1C8D510}"/>
              </a:ext>
            </a:extLst>
          </p:cNvPr>
          <p:cNvSpPr>
            <a:spLocks noGrp="1"/>
          </p:cNvSpPr>
          <p:nvPr>
            <p:ph idx="1"/>
          </p:nvPr>
        </p:nvSpPr>
        <p:spPr>
          <a:xfrm>
            <a:off x="583987" y="2274474"/>
            <a:ext cx="11180268" cy="4180114"/>
          </a:xfrm>
        </p:spPr>
        <p:txBody>
          <a:bodyPr>
            <a:normAutofit/>
          </a:bodyPr>
          <a:lstStyle/>
          <a:p>
            <a:r>
              <a:rPr lang="en-US" dirty="0"/>
              <a:t>This project focuses on analyzing a real-world restaurant and food ordering dataset using Power BI to identify meaningful trends and performance patterns. The project involves data collection, cleaning, transformation, and visualization to convert raw data into actionable insights.</a:t>
            </a:r>
          </a:p>
          <a:p>
            <a:r>
              <a:rPr lang="en-US" dirty="0"/>
              <a:t>Interactive dashboards were developed to analyze customer behavior, food category trends, restaurant performance, and quality consistency. The project emphasizes data-driven decision-making by presenting insights through KPIs, comparative visuals, and trend analysis, enabling stakeholders to understand business performance and customer preferences effectively.</a:t>
            </a:r>
          </a:p>
          <a:p>
            <a:endParaRPr lang="en-IN" dirty="0"/>
          </a:p>
        </p:txBody>
      </p:sp>
      <p:pic>
        <p:nvPicPr>
          <p:cNvPr id="5" name="Picture 4">
            <a:extLst>
              <a:ext uri="{FF2B5EF4-FFF2-40B4-BE49-F238E27FC236}">
                <a16:creationId xmlns:a16="http://schemas.microsoft.com/office/drawing/2014/main" id="{8E970145-D567-DF81-44CA-47EC8817836E}"/>
              </a:ext>
            </a:extLst>
          </p:cNvPr>
          <p:cNvPicPr>
            <a:picLocks noChangeAspect="1"/>
          </p:cNvPicPr>
          <p:nvPr/>
        </p:nvPicPr>
        <p:blipFill>
          <a:blip r:embed="rId2"/>
          <a:stretch>
            <a:fillRect/>
          </a:stretch>
        </p:blipFill>
        <p:spPr>
          <a:xfrm>
            <a:off x="7999078" y="0"/>
            <a:ext cx="3811159" cy="2287000"/>
          </a:xfrm>
          <a:prstGeom prst="rect">
            <a:avLst/>
          </a:prstGeom>
        </p:spPr>
      </p:pic>
    </p:spTree>
    <p:extLst>
      <p:ext uri="{BB962C8B-B14F-4D97-AF65-F5344CB8AC3E}">
        <p14:creationId xmlns:p14="http://schemas.microsoft.com/office/powerpoint/2010/main" val="1698089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8714F-3843-34E6-020F-8B397A97D81D}"/>
              </a:ext>
            </a:extLst>
          </p:cNvPr>
          <p:cNvSpPr>
            <a:spLocks noGrp="1"/>
          </p:cNvSpPr>
          <p:nvPr>
            <p:ph type="title"/>
          </p:nvPr>
        </p:nvSpPr>
        <p:spPr>
          <a:xfrm>
            <a:off x="841247" y="978619"/>
            <a:ext cx="3410712" cy="1106424"/>
          </a:xfrm>
        </p:spPr>
        <p:txBody>
          <a:bodyPr>
            <a:normAutofit/>
          </a:bodyPr>
          <a:lstStyle/>
          <a:p>
            <a:r>
              <a:rPr lang="en-US" sz="2800"/>
              <a:t>Dataset Overview:</a:t>
            </a:r>
            <a:endParaRPr lang="en-IN" sz="2800"/>
          </a:p>
        </p:txBody>
      </p:sp>
      <p:sp>
        <p:nvSpPr>
          <p:cNvPr id="16"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4447169-A4D4-95E5-4FFA-648C035B5B1C}"/>
              </a:ext>
            </a:extLst>
          </p:cNvPr>
          <p:cNvSpPr>
            <a:spLocks noGrp="1"/>
          </p:cNvSpPr>
          <p:nvPr>
            <p:ph idx="1"/>
          </p:nvPr>
        </p:nvSpPr>
        <p:spPr>
          <a:xfrm>
            <a:off x="691564" y="2252870"/>
            <a:ext cx="3997394" cy="3560251"/>
          </a:xfrm>
        </p:spPr>
        <p:txBody>
          <a:bodyPr>
            <a:normAutofit/>
          </a:bodyPr>
          <a:lstStyle/>
          <a:p>
            <a:r>
              <a:rPr lang="en-US" sz="1700" dirty="0"/>
              <a:t>Dataset Type: </a:t>
            </a:r>
            <a:r>
              <a:rPr lang="en-US" sz="1700" dirty="0" err="1"/>
              <a:t>Zomato_restaurants</a:t>
            </a:r>
            <a:endParaRPr lang="en-US" sz="1700" dirty="0"/>
          </a:p>
          <a:p>
            <a:r>
              <a:rPr lang="en-US" sz="1700" dirty="0"/>
              <a:t>Source: Kaggle (Public Dataset) </a:t>
            </a:r>
          </a:p>
          <a:p>
            <a:r>
              <a:rPr lang="en-US" sz="1700" dirty="0"/>
              <a:t>Format: CSV file </a:t>
            </a:r>
          </a:p>
          <a:p>
            <a:r>
              <a:rPr lang="en-US" sz="1700" dirty="0"/>
              <a:t>Records include:</a:t>
            </a:r>
          </a:p>
          <a:p>
            <a:pPr lvl="1">
              <a:buFont typeface="Wingdings" panose="05000000000000000000" pitchFamily="2" charset="2"/>
              <a:buChar char="Ø"/>
            </a:pPr>
            <a:r>
              <a:rPr lang="en-US" sz="1700" dirty="0"/>
              <a:t>Orders</a:t>
            </a:r>
          </a:p>
          <a:p>
            <a:pPr lvl="1">
              <a:buFont typeface="Wingdings" panose="05000000000000000000" pitchFamily="2" charset="2"/>
              <a:buChar char="Ø"/>
            </a:pPr>
            <a:r>
              <a:rPr lang="en-US" sz="1700" dirty="0"/>
              <a:t>Ratings</a:t>
            </a:r>
          </a:p>
          <a:p>
            <a:pPr lvl="1">
              <a:buFont typeface="Wingdings" panose="05000000000000000000" pitchFamily="2" charset="2"/>
              <a:buChar char="Ø"/>
            </a:pPr>
            <a:r>
              <a:rPr lang="en-US" sz="1700" dirty="0"/>
              <a:t>Categories</a:t>
            </a:r>
          </a:p>
          <a:p>
            <a:pPr lvl="1">
              <a:buFont typeface="Wingdings" panose="05000000000000000000" pitchFamily="2" charset="2"/>
              <a:buChar char="Ø"/>
            </a:pPr>
            <a:r>
              <a:rPr lang="en-US" sz="1700" dirty="0"/>
              <a:t>Customers</a:t>
            </a:r>
          </a:p>
        </p:txBody>
      </p:sp>
      <p:pic>
        <p:nvPicPr>
          <p:cNvPr id="7" name="Picture 6">
            <a:extLst>
              <a:ext uri="{FF2B5EF4-FFF2-40B4-BE49-F238E27FC236}">
                <a16:creationId xmlns:a16="http://schemas.microsoft.com/office/drawing/2014/main" id="{89F537E5-692E-4186-B5BE-E64A692AE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966" y="951142"/>
            <a:ext cx="7439033" cy="4955716"/>
          </a:xfrm>
          <a:prstGeom prst="rect">
            <a:avLst/>
          </a:prstGeom>
        </p:spPr>
      </p:pic>
    </p:spTree>
    <p:extLst>
      <p:ext uri="{BB962C8B-B14F-4D97-AF65-F5344CB8AC3E}">
        <p14:creationId xmlns:p14="http://schemas.microsoft.com/office/powerpoint/2010/main" val="148676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07115-D1F8-662B-A296-5DA8981B4F13}"/>
              </a:ext>
            </a:extLst>
          </p:cNvPr>
          <p:cNvSpPr>
            <a:spLocks noGrp="1"/>
          </p:cNvSpPr>
          <p:nvPr>
            <p:ph type="title"/>
          </p:nvPr>
        </p:nvSpPr>
        <p:spPr/>
        <p:txBody>
          <a:bodyPr/>
          <a:lstStyle/>
          <a:p>
            <a:r>
              <a:rPr lang="en-IN" dirty="0"/>
              <a:t>Project Execution Milestones</a:t>
            </a:r>
          </a:p>
        </p:txBody>
      </p:sp>
      <p:sp>
        <p:nvSpPr>
          <p:cNvPr id="3" name="Content Placeholder 2">
            <a:extLst>
              <a:ext uri="{FF2B5EF4-FFF2-40B4-BE49-F238E27FC236}">
                <a16:creationId xmlns:a16="http://schemas.microsoft.com/office/drawing/2014/main" id="{59F2E030-C360-3D3E-8D70-7125D46B0FEC}"/>
              </a:ext>
            </a:extLst>
          </p:cNvPr>
          <p:cNvSpPr>
            <a:spLocks noGrp="1"/>
          </p:cNvSpPr>
          <p:nvPr>
            <p:ph idx="1"/>
          </p:nvPr>
        </p:nvSpPr>
        <p:spPr>
          <a:xfrm>
            <a:off x="537882" y="2051637"/>
            <a:ext cx="11257110" cy="4721839"/>
          </a:xfrm>
        </p:spPr>
        <p:txBody>
          <a:bodyPr>
            <a:normAutofit fontScale="92500" lnSpcReduction="10000"/>
          </a:bodyPr>
          <a:lstStyle/>
          <a:p>
            <a:r>
              <a:rPr lang="en-US" b="1" dirty="0"/>
              <a:t>Milestone 1: Data Preparation &amp; Transformation:</a:t>
            </a:r>
            <a:br>
              <a:rPr lang="en-US" dirty="0"/>
            </a:br>
            <a:r>
              <a:rPr lang="en-US" dirty="0"/>
              <a:t>Collected dataset from Kaggle, cleaned and transformed data using Power BI Power Query, and created calculated columns and measures.</a:t>
            </a:r>
          </a:p>
          <a:p>
            <a:r>
              <a:rPr lang="en-US" b="1" dirty="0"/>
              <a:t>Milestone 2: Core Dashboard Development:</a:t>
            </a:r>
            <a:br>
              <a:rPr lang="en-US" dirty="0"/>
            </a:br>
            <a:r>
              <a:rPr lang="en-US" dirty="0"/>
              <a:t>Designed interactive dashboards to analyze business performance, customer behavior, and restaurant performance using KPIs and trend visuals.</a:t>
            </a:r>
          </a:p>
          <a:p>
            <a:r>
              <a:rPr lang="en-US" b="1" dirty="0"/>
              <a:t>Milestone 3: Food &amp; Category Trend Analysis:</a:t>
            </a:r>
            <a:br>
              <a:rPr lang="en-US" dirty="0"/>
            </a:br>
            <a:r>
              <a:rPr lang="en-US" dirty="0"/>
              <a:t>Analyzed food categories, popular items, ordering patterns, and rating trends through category-wise visualizations.</a:t>
            </a:r>
          </a:p>
          <a:p>
            <a:r>
              <a:rPr lang="en-US" b="1" dirty="0"/>
              <a:t>Milestone 4: Strategic Insights &amp; Optimization:</a:t>
            </a:r>
            <a:br>
              <a:rPr lang="en-US" dirty="0"/>
            </a:br>
            <a:r>
              <a:rPr lang="en-US" dirty="0"/>
              <a:t>Derived actionable insights on restaurant consistency and customer satisfaction, optimized dashboards, and completed project documentation.</a:t>
            </a:r>
          </a:p>
          <a:p>
            <a:endParaRPr lang="en-US" dirty="0"/>
          </a:p>
        </p:txBody>
      </p:sp>
      <p:pic>
        <p:nvPicPr>
          <p:cNvPr id="7" name="Picture 6">
            <a:extLst>
              <a:ext uri="{FF2B5EF4-FFF2-40B4-BE49-F238E27FC236}">
                <a16:creationId xmlns:a16="http://schemas.microsoft.com/office/drawing/2014/main" id="{7DBE6613-0738-D215-5CA9-11F7ACBBF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3066" y="0"/>
            <a:ext cx="3524410" cy="2349982"/>
          </a:xfrm>
          <a:prstGeom prst="rect">
            <a:avLst/>
          </a:prstGeom>
        </p:spPr>
      </p:pic>
    </p:spTree>
    <p:extLst>
      <p:ext uri="{BB962C8B-B14F-4D97-AF65-F5344CB8AC3E}">
        <p14:creationId xmlns:p14="http://schemas.microsoft.com/office/powerpoint/2010/main" val="310278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92078-FEC4-E9C2-A043-1FD0DE7CBCA0}"/>
              </a:ext>
            </a:extLst>
          </p:cNvPr>
          <p:cNvSpPr>
            <a:spLocks noGrp="1"/>
          </p:cNvSpPr>
          <p:nvPr>
            <p:ph type="title"/>
          </p:nvPr>
        </p:nvSpPr>
        <p:spPr>
          <a:xfrm>
            <a:off x="1068081" y="445674"/>
            <a:ext cx="10215615" cy="1282542"/>
          </a:xfrm>
        </p:spPr>
        <p:txBody>
          <a:bodyPr>
            <a:normAutofit/>
          </a:bodyPr>
          <a:lstStyle/>
          <a:p>
            <a:r>
              <a:rPr lang="en-IN" dirty="0"/>
              <a:t>Challenges Faced </a:t>
            </a:r>
            <a:br>
              <a:rPr lang="en-IN" dirty="0"/>
            </a:br>
            <a:r>
              <a:rPr lang="en-IN" dirty="0"/>
              <a:t>&amp; Resolution</a:t>
            </a:r>
          </a:p>
        </p:txBody>
      </p:sp>
      <p:sp>
        <p:nvSpPr>
          <p:cNvPr id="3" name="Content Placeholder 2">
            <a:extLst>
              <a:ext uri="{FF2B5EF4-FFF2-40B4-BE49-F238E27FC236}">
                <a16:creationId xmlns:a16="http://schemas.microsoft.com/office/drawing/2014/main" id="{F3A0EAD9-A4CF-FAFD-E9AB-9D578664803F}"/>
              </a:ext>
            </a:extLst>
          </p:cNvPr>
          <p:cNvSpPr>
            <a:spLocks noGrp="1"/>
          </p:cNvSpPr>
          <p:nvPr>
            <p:ph idx="1"/>
          </p:nvPr>
        </p:nvSpPr>
        <p:spPr>
          <a:xfrm>
            <a:off x="591671" y="2236054"/>
            <a:ext cx="11187953" cy="4256954"/>
          </a:xfrm>
        </p:spPr>
        <p:txBody>
          <a:bodyPr>
            <a:normAutofit fontScale="77500" lnSpcReduction="20000"/>
          </a:bodyPr>
          <a:lstStyle/>
          <a:p>
            <a:r>
              <a:rPr lang="en-US" b="1" dirty="0"/>
              <a:t>Challenge 1: Inconsistent and missing data</a:t>
            </a:r>
          </a:p>
          <a:p>
            <a:pPr marL="0" indent="0">
              <a:buNone/>
            </a:pPr>
            <a:r>
              <a:rPr lang="en-US" i="1" dirty="0"/>
              <a:t>	Resolution:</a:t>
            </a:r>
            <a:r>
              <a:rPr lang="en-US" dirty="0"/>
              <a:t> Applied data cleaning techniques and standardized values during 			preprocessing</a:t>
            </a:r>
          </a:p>
          <a:p>
            <a:r>
              <a:rPr lang="en-US" b="1" dirty="0"/>
              <a:t>Challenge 2: Understanding meaningful KPIs</a:t>
            </a:r>
            <a:endParaRPr lang="en-US" dirty="0"/>
          </a:p>
          <a:p>
            <a:pPr marL="0" indent="0">
              <a:buNone/>
            </a:pPr>
            <a:r>
              <a:rPr lang="en-US" i="1" dirty="0"/>
              <a:t>	Resolution:</a:t>
            </a:r>
            <a:r>
              <a:rPr lang="en-US" dirty="0"/>
              <a:t> Identified business-relevant metrics such as order frequency, ratings, and 	consistency scores</a:t>
            </a:r>
          </a:p>
          <a:p>
            <a:r>
              <a:rPr lang="en-US" b="1" dirty="0"/>
              <a:t>Challenge 3: Dashboard clutter and readability</a:t>
            </a:r>
            <a:endParaRPr lang="en-US" dirty="0"/>
          </a:p>
          <a:p>
            <a:pPr marL="0" indent="0">
              <a:buNone/>
            </a:pPr>
            <a:r>
              <a:rPr lang="en-US" i="1" dirty="0"/>
              <a:t>	Resolution:</a:t>
            </a:r>
            <a:r>
              <a:rPr lang="en-US" dirty="0"/>
              <a:t> Optimized layout, reduced unnecessary visuals, and used slicers for better 	interactivity</a:t>
            </a:r>
          </a:p>
          <a:p>
            <a:r>
              <a:rPr lang="en-US" b="1" dirty="0"/>
              <a:t>Challenge 4: Performance optimization in Power BI</a:t>
            </a:r>
            <a:endParaRPr lang="en-US" dirty="0"/>
          </a:p>
          <a:p>
            <a:pPr marL="0" indent="0">
              <a:buNone/>
            </a:pPr>
            <a:r>
              <a:rPr lang="en-US" i="1" dirty="0"/>
              <a:t>	Resolution:</a:t>
            </a:r>
            <a:r>
              <a:rPr lang="en-US" dirty="0"/>
              <a:t> Used optimized measures, reduced redundant columns, and improved data 	model relationships</a:t>
            </a:r>
          </a:p>
        </p:txBody>
      </p:sp>
      <p:pic>
        <p:nvPicPr>
          <p:cNvPr id="5" name="Picture 4">
            <a:extLst>
              <a:ext uri="{FF2B5EF4-FFF2-40B4-BE49-F238E27FC236}">
                <a16:creationId xmlns:a16="http://schemas.microsoft.com/office/drawing/2014/main" id="{D11DAED4-E63F-2AD8-320B-F21FC5153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180" y="0"/>
            <a:ext cx="4000820" cy="2667213"/>
          </a:xfrm>
          <a:prstGeom prst="rect">
            <a:avLst/>
          </a:prstGeom>
        </p:spPr>
      </p:pic>
    </p:spTree>
    <p:extLst>
      <p:ext uri="{BB962C8B-B14F-4D97-AF65-F5344CB8AC3E}">
        <p14:creationId xmlns:p14="http://schemas.microsoft.com/office/powerpoint/2010/main" val="402560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3D253-DF5B-0193-C07A-E72DD6EB4399}"/>
              </a:ext>
            </a:extLst>
          </p:cNvPr>
          <p:cNvSpPr>
            <a:spLocks noGrp="1"/>
          </p:cNvSpPr>
          <p:nvPr>
            <p:ph type="title"/>
          </p:nvPr>
        </p:nvSpPr>
        <p:spPr/>
        <p:txBody>
          <a:bodyPr/>
          <a:lstStyle/>
          <a:p>
            <a:r>
              <a:rPr lang="en-IN" dirty="0"/>
              <a:t>Key Insights</a:t>
            </a:r>
          </a:p>
        </p:txBody>
      </p:sp>
      <p:sp>
        <p:nvSpPr>
          <p:cNvPr id="3" name="Content Placeholder 2">
            <a:extLst>
              <a:ext uri="{FF2B5EF4-FFF2-40B4-BE49-F238E27FC236}">
                <a16:creationId xmlns:a16="http://schemas.microsoft.com/office/drawing/2014/main" id="{79717C68-06B7-C76B-473D-FA4B7211090C}"/>
              </a:ext>
            </a:extLst>
          </p:cNvPr>
          <p:cNvSpPr>
            <a:spLocks noGrp="1"/>
          </p:cNvSpPr>
          <p:nvPr>
            <p:ph idx="1"/>
          </p:nvPr>
        </p:nvSpPr>
        <p:spPr>
          <a:xfrm>
            <a:off x="476410" y="2205319"/>
            <a:ext cx="11349318" cy="4426002"/>
          </a:xfrm>
        </p:spPr>
        <p:txBody>
          <a:bodyPr>
            <a:normAutofit fontScale="85000" lnSpcReduction="10000"/>
          </a:bodyPr>
          <a:lstStyle/>
          <a:p>
            <a:r>
              <a:rPr lang="en-US" b="1" dirty="0"/>
              <a:t>Top Revenue Cities: </a:t>
            </a:r>
            <a:r>
              <a:rPr lang="en-US" dirty="0"/>
              <a:t>Delhi and Bangalore lead overall performance, with Delhi alone contributing over ₹105M in revenue, showing high urban demand concentration.</a:t>
            </a:r>
          </a:p>
          <a:p>
            <a:r>
              <a:rPr lang="en-US" b="1" dirty="0"/>
              <a:t>Peak Ordering Day: </a:t>
            </a:r>
            <a:r>
              <a:rPr lang="en-US" dirty="0"/>
              <a:t>Friday records the highest order volume (~34.5K orders), while Sunday shows comparatively lower activity, indicating weekday-end ordering peaks.</a:t>
            </a:r>
          </a:p>
          <a:p>
            <a:r>
              <a:rPr lang="en-US" b="1" dirty="0"/>
              <a:t>Customer Demographics: </a:t>
            </a:r>
            <a:r>
              <a:rPr lang="en-US" dirty="0"/>
              <a:t>The average customer age is ~24 years with an average family size of 3, confirming Gen Z and young millennials as the primary customer base.</a:t>
            </a:r>
          </a:p>
          <a:p>
            <a:r>
              <a:rPr lang="en-US" b="1" dirty="0"/>
              <a:t>Cuisine &amp; Item Preference: </a:t>
            </a:r>
            <a:r>
              <a:rPr lang="en-US" dirty="0"/>
              <a:t>North Indian and Chinese cuisines dominate total orders, with high-frequency items like Veg </a:t>
            </a:r>
            <a:r>
              <a:rPr lang="en-US" dirty="0" err="1"/>
              <a:t>Pakoda</a:t>
            </a:r>
            <a:r>
              <a:rPr lang="en-US" dirty="0"/>
              <a:t> showing consistent demand for affordable comfort food.</a:t>
            </a:r>
          </a:p>
          <a:p>
            <a:r>
              <a:rPr lang="en-US" b="1" dirty="0"/>
              <a:t>Growth &amp; Retention Trend: </a:t>
            </a:r>
            <a:r>
              <a:rPr lang="en-US" dirty="0"/>
              <a:t>Data from 2018–2020 indicates market stabilization after rapid growth, suggesting future revenue growth will be driven more by customer retention than expansion.</a:t>
            </a:r>
          </a:p>
        </p:txBody>
      </p:sp>
    </p:spTree>
    <p:extLst>
      <p:ext uri="{BB962C8B-B14F-4D97-AF65-F5344CB8AC3E}">
        <p14:creationId xmlns:p14="http://schemas.microsoft.com/office/powerpoint/2010/main" val="97693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C86A-BB6E-97E4-9872-966D0F59915B}"/>
              </a:ext>
            </a:extLst>
          </p:cNvPr>
          <p:cNvSpPr>
            <a:spLocks noGrp="1"/>
          </p:cNvSpPr>
          <p:nvPr>
            <p:ph type="title"/>
          </p:nvPr>
        </p:nvSpPr>
        <p:spPr/>
        <p:txBody>
          <a:bodyPr/>
          <a:lstStyle/>
          <a:p>
            <a:r>
              <a:rPr lang="en-IN" dirty="0"/>
              <a:t>Feature Enhancements</a:t>
            </a:r>
          </a:p>
        </p:txBody>
      </p:sp>
      <p:sp>
        <p:nvSpPr>
          <p:cNvPr id="3" name="Content Placeholder 2">
            <a:extLst>
              <a:ext uri="{FF2B5EF4-FFF2-40B4-BE49-F238E27FC236}">
                <a16:creationId xmlns:a16="http://schemas.microsoft.com/office/drawing/2014/main" id="{15BF1053-10F1-7F03-07B1-56FF943F7B71}"/>
              </a:ext>
            </a:extLst>
          </p:cNvPr>
          <p:cNvSpPr>
            <a:spLocks noGrp="1"/>
          </p:cNvSpPr>
          <p:nvPr>
            <p:ph idx="1"/>
          </p:nvPr>
        </p:nvSpPr>
        <p:spPr>
          <a:xfrm>
            <a:off x="429026" y="1914093"/>
            <a:ext cx="11333948" cy="4395267"/>
          </a:xfrm>
        </p:spPr>
        <p:txBody>
          <a:bodyPr>
            <a:normAutofit/>
          </a:bodyPr>
          <a:lstStyle/>
          <a:p>
            <a:endParaRPr lang="en-US" b="1" dirty="0"/>
          </a:p>
          <a:p>
            <a:r>
              <a:rPr lang="en-US" b="1" dirty="0"/>
              <a:t>Interactive Filtering:</a:t>
            </a:r>
          </a:p>
          <a:p>
            <a:pPr marL="457200" lvl="1" indent="0">
              <a:buNone/>
            </a:pPr>
            <a:r>
              <a:rPr lang="en-US" dirty="0"/>
              <a:t>Dynamic slicers for city, restaurant, cuisine, and date to support drill-down analysis.</a:t>
            </a:r>
            <a:endParaRPr lang="en-US" b="1" dirty="0"/>
          </a:p>
          <a:p>
            <a:r>
              <a:rPr lang="en-US" b="1" dirty="0"/>
              <a:t>KPI Snapshot View: </a:t>
            </a:r>
          </a:p>
          <a:p>
            <a:pPr marL="457200" lvl="1" indent="0">
              <a:buNone/>
            </a:pPr>
            <a:r>
              <a:rPr lang="en-US" dirty="0"/>
              <a:t>KPI cards displaying revenue, orders, ratings, and customer count for quick insights.</a:t>
            </a:r>
            <a:endParaRPr lang="en-US" b="1" dirty="0"/>
          </a:p>
          <a:p>
            <a:r>
              <a:rPr lang="en-US" b="1" dirty="0"/>
              <a:t>Trend &amp; Growth Analysis:</a:t>
            </a:r>
          </a:p>
          <a:p>
            <a:pPr marL="457200" lvl="1" indent="0">
              <a:buNone/>
            </a:pPr>
            <a:r>
              <a:rPr lang="en-US" dirty="0"/>
              <a:t>Time-based visuals to track revenue, order trends, and seasonal patterns.</a:t>
            </a:r>
            <a:endParaRPr lang="en-US" b="1" dirty="0"/>
          </a:p>
          <a:p>
            <a:r>
              <a:rPr lang="en-US" b="1" dirty="0"/>
              <a:t>Performance Comparison:</a:t>
            </a:r>
          </a:p>
          <a:p>
            <a:pPr marL="457200" lvl="1" indent="0">
              <a:buNone/>
            </a:pPr>
            <a:r>
              <a:rPr lang="en-US" dirty="0"/>
              <a:t>Comparative visuals to evaluate restaurant performance and quality consistency.</a:t>
            </a:r>
          </a:p>
        </p:txBody>
      </p:sp>
      <p:pic>
        <p:nvPicPr>
          <p:cNvPr id="5" name="Picture 4">
            <a:extLst>
              <a:ext uri="{FF2B5EF4-FFF2-40B4-BE49-F238E27FC236}">
                <a16:creationId xmlns:a16="http://schemas.microsoft.com/office/drawing/2014/main" id="{580CA5F2-18A4-FA21-897B-56D8EBEA8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5894" y="0"/>
            <a:ext cx="3810538" cy="2881513"/>
          </a:xfrm>
          <a:prstGeom prst="rect">
            <a:avLst/>
          </a:prstGeom>
        </p:spPr>
      </p:pic>
    </p:spTree>
    <p:extLst>
      <p:ext uri="{BB962C8B-B14F-4D97-AF65-F5344CB8AC3E}">
        <p14:creationId xmlns:p14="http://schemas.microsoft.com/office/powerpoint/2010/main" val="419739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7266-6872-934E-7924-6A86A77DFAE8}"/>
              </a:ext>
            </a:extLst>
          </p:cNvPr>
          <p:cNvSpPr>
            <a:spLocks noGrp="1"/>
          </p:cNvSpPr>
          <p:nvPr>
            <p:ph type="title"/>
          </p:nvPr>
        </p:nvSpPr>
        <p:spPr/>
        <p:txBody>
          <a:bodyPr/>
          <a:lstStyle/>
          <a:p>
            <a:r>
              <a:rPr lang="en-IN" dirty="0"/>
              <a:t>Acknowledgement &amp; Reference </a:t>
            </a:r>
          </a:p>
        </p:txBody>
      </p:sp>
      <p:sp>
        <p:nvSpPr>
          <p:cNvPr id="3" name="Content Placeholder 2">
            <a:extLst>
              <a:ext uri="{FF2B5EF4-FFF2-40B4-BE49-F238E27FC236}">
                <a16:creationId xmlns:a16="http://schemas.microsoft.com/office/drawing/2014/main" id="{8659EEF8-51E7-1977-D487-D2977A27BB44}"/>
              </a:ext>
            </a:extLst>
          </p:cNvPr>
          <p:cNvSpPr>
            <a:spLocks noGrp="1"/>
          </p:cNvSpPr>
          <p:nvPr>
            <p:ph idx="1"/>
          </p:nvPr>
        </p:nvSpPr>
        <p:spPr>
          <a:xfrm>
            <a:off x="576303" y="2205318"/>
            <a:ext cx="11134164" cy="4287690"/>
          </a:xfrm>
        </p:spPr>
        <p:txBody>
          <a:bodyPr>
            <a:normAutofit fontScale="92500" lnSpcReduction="20000"/>
          </a:bodyPr>
          <a:lstStyle/>
          <a:p>
            <a:r>
              <a:rPr lang="en-US" dirty="0"/>
              <a:t>We would like to express our heartfelt gratitude to:</a:t>
            </a:r>
          </a:p>
          <a:p>
            <a:r>
              <a:rPr lang="en-US" dirty="0"/>
              <a:t>Infosys Springboard Team– for organizing this valuable internship opportunity.</a:t>
            </a:r>
          </a:p>
          <a:p>
            <a:r>
              <a:rPr lang="en-US" dirty="0"/>
              <a:t>Our Mentor– for her continuous support and feedback.</a:t>
            </a:r>
          </a:p>
          <a:p>
            <a:r>
              <a:rPr lang="en-US" dirty="0"/>
              <a:t>My Teammates – for collaboration, encouragement, and insights </a:t>
            </a:r>
            <a:br>
              <a:rPr lang="en-US" dirty="0"/>
            </a:br>
            <a:endParaRPr lang="en-US" dirty="0"/>
          </a:p>
          <a:p>
            <a:pPr marL="0" indent="0">
              <a:buNone/>
            </a:pPr>
            <a:r>
              <a:rPr lang="en-US" dirty="0"/>
              <a:t>This internship has been a significant step in our professional growth and technical journey.</a:t>
            </a:r>
          </a:p>
          <a:p>
            <a:endParaRPr lang="en-US" dirty="0"/>
          </a:p>
          <a:p>
            <a:r>
              <a:rPr lang="en-US" dirty="0"/>
              <a:t>References:</a:t>
            </a:r>
          </a:p>
          <a:p>
            <a:pPr lvl="1">
              <a:buFont typeface="Wingdings" panose="05000000000000000000" pitchFamily="2" charset="2"/>
              <a:buChar char="Ø"/>
            </a:pPr>
            <a:r>
              <a:rPr lang="en-US" dirty="0"/>
              <a:t>Microsoft Power BI Documentation</a:t>
            </a:r>
          </a:p>
          <a:p>
            <a:pPr lvl="1">
              <a:buFont typeface="Wingdings" panose="05000000000000000000" pitchFamily="2" charset="2"/>
              <a:buChar char="Ø"/>
            </a:pPr>
            <a:r>
              <a:rPr lang="en-US" dirty="0"/>
              <a:t>Infosys Springboard Virtual Internship course materials</a:t>
            </a:r>
          </a:p>
        </p:txBody>
      </p:sp>
    </p:spTree>
    <p:extLst>
      <p:ext uri="{BB962C8B-B14F-4D97-AF65-F5344CB8AC3E}">
        <p14:creationId xmlns:p14="http://schemas.microsoft.com/office/powerpoint/2010/main" val="3903645313"/>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1460</TotalTime>
  <Words>785</Words>
  <Application>Microsoft Office PowerPoint</Application>
  <PresentationFormat>Widescreen</PresentationFormat>
  <Paragraphs>72</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Aparajita</vt:lpstr>
      <vt:lpstr>Aptos</vt:lpstr>
      <vt:lpstr>Arial</vt:lpstr>
      <vt:lpstr>Avenir Next LT Pro</vt:lpstr>
      <vt:lpstr>Calibri</vt:lpstr>
      <vt:lpstr>Neue Haas Grotesk Text Pro</vt:lpstr>
      <vt:lpstr>Wingdings</vt:lpstr>
      <vt:lpstr>AccentBoxVTI</vt:lpstr>
      <vt:lpstr>Title: Food Trends Understanding Customer Preferences</vt:lpstr>
      <vt:lpstr>Objective</vt:lpstr>
      <vt:lpstr>Project Description</vt:lpstr>
      <vt:lpstr>Dataset Overview:</vt:lpstr>
      <vt:lpstr>Project Execution Milestones</vt:lpstr>
      <vt:lpstr>Challenges Faced  &amp; Resolution</vt:lpstr>
      <vt:lpstr>Key Insights</vt:lpstr>
      <vt:lpstr>Feature Enhancements</vt:lpstr>
      <vt:lpstr>Acknowledgement &amp; Reference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Raghav 23csu413</dc:creator>
  <cp:lastModifiedBy>Raghav 23csu413</cp:lastModifiedBy>
  <cp:revision>9</cp:revision>
  <dcterms:created xsi:type="dcterms:W3CDTF">2026-02-06T14:23:30Z</dcterms:created>
  <dcterms:modified xsi:type="dcterms:W3CDTF">2026-02-14T12:17:37Z</dcterms:modified>
</cp:coreProperties>
</file>